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77" r:id="rId4"/>
    <p:sldId id="257" r:id="rId5"/>
    <p:sldId id="276" r:id="rId6"/>
    <p:sldId id="273" r:id="rId7"/>
    <p:sldId id="274" r:id="rId8"/>
    <p:sldId id="275" r:id="rId9"/>
    <p:sldId id="260" r:id="rId10"/>
    <p:sldId id="278" r:id="rId11"/>
    <p:sldId id="261" r:id="rId12"/>
    <p:sldId id="279" r:id="rId13"/>
    <p:sldId id="262" r:id="rId14"/>
    <p:sldId id="281" r:id="rId15"/>
    <p:sldId id="280" r:id="rId16"/>
    <p:sldId id="263" r:id="rId17"/>
    <p:sldId id="264" r:id="rId18"/>
    <p:sldId id="268" r:id="rId19"/>
    <p:sldId id="282" r:id="rId20"/>
    <p:sldId id="265" r:id="rId21"/>
    <p:sldId id="259" r:id="rId22"/>
    <p:sldId id="258" r:id="rId23"/>
    <p:sldId id="269" r:id="rId24"/>
    <p:sldId id="270" r:id="rId25"/>
    <p:sldId id="283" r:id="rId26"/>
    <p:sldId id="271" r:id="rId27"/>
    <p:sldId id="272" r:id="rId28"/>
    <p:sldId id="266" r:id="rId29"/>
    <p:sldId id="284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8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1679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742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876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2489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2190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05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22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401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4624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725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6804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6B1FF-EAA7-48F2-BDC2-A1A22D7FEF12}" type="datetimeFigureOut">
              <a:rPr lang="ru-RU" smtClean="0"/>
              <a:pPr/>
              <a:t>13.04.2015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AA636-1489-4A09-8146-B0A732D4F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77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dirty="0" err="1" smtClean="0"/>
              <a:t>Тьюторство</a:t>
            </a:r>
            <a:r>
              <a:rPr lang="ru-RU" sz="6600" b="1" dirty="0" smtClean="0"/>
              <a:t> детей</a:t>
            </a:r>
            <a:endParaRPr lang="ru-RU" sz="6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564904"/>
            <a:ext cx="6400800" cy="175260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Основные понятия, </a:t>
            </a:r>
            <a:r>
              <a:rPr lang="ru-RU" sz="4400" b="1" dirty="0" err="1" smtClean="0">
                <a:solidFill>
                  <a:schemeClr val="tx1"/>
                </a:solidFill>
              </a:rPr>
              <a:t>принципы,этапы</a:t>
            </a:r>
            <a:r>
              <a:rPr lang="ru-RU" sz="4400" b="1" dirty="0" smtClean="0">
                <a:solidFill>
                  <a:schemeClr val="tx1"/>
                </a:solidFill>
              </a:rPr>
              <a:t>, инструментарий, институты реализации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80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/>
              <a:t>Задача </a:t>
            </a:r>
            <a:r>
              <a:rPr lang="ru-RU" sz="3600" b="1" dirty="0" err="1" smtClean="0"/>
              <a:t>тьютора</a:t>
            </a:r>
            <a:r>
              <a:rPr lang="ru-RU" sz="3600" b="1" dirty="0" smtClean="0"/>
              <a:t> в реализации принципа индивидуализации </a:t>
            </a:r>
            <a:r>
              <a:rPr lang="ru-RU" b="1" dirty="0" smtClean="0"/>
              <a:t>- </a:t>
            </a:r>
            <a:r>
              <a:rPr lang="ru-RU" sz="4800" b="1" dirty="0" smtClean="0"/>
              <a:t>помочь </a:t>
            </a:r>
            <a:r>
              <a:rPr lang="ru-RU" sz="4800" b="1" dirty="0" err="1" smtClean="0"/>
              <a:t>тьюторанту</a:t>
            </a:r>
            <a:r>
              <a:rPr lang="ru-RU" sz="4800" b="1" dirty="0" smtClean="0"/>
              <a:t> определить собственный путь к области жизнедеятельности, нужной для него. </a:t>
            </a:r>
            <a:endParaRPr lang="ru-RU" sz="4800" b="1" dirty="0"/>
          </a:p>
        </p:txBody>
      </p:sp>
    </p:spTree>
    <p:extLst>
      <p:ext uri="{BB962C8B-B14F-4D97-AF65-F5344CB8AC3E}">
        <p14:creationId xmlns="" xmlns:p14="http://schemas.microsoft.com/office/powerpoint/2010/main" val="149762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000" b="1" dirty="0" smtClean="0"/>
              <a:t>Открытость</a:t>
            </a:r>
            <a:r>
              <a:rPr lang="ru-RU" b="1" dirty="0" smtClean="0"/>
              <a:t> </a:t>
            </a:r>
            <a:r>
              <a:rPr lang="ru-RU" sz="4800" b="1" dirty="0" smtClean="0"/>
              <a:t>- ученик сам реализует познавательный интерес, выбирает желаемое из многообразия всего, что для него на данный момент существует. </a:t>
            </a:r>
          </a:p>
        </p:txBody>
      </p:sp>
    </p:spTree>
    <p:extLst>
      <p:ext uri="{BB962C8B-B14F-4D97-AF65-F5344CB8AC3E}">
        <p14:creationId xmlns="" xmlns:p14="http://schemas.microsoft.com/office/powerpoint/2010/main" val="78769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Задача наставника-</a:t>
            </a:r>
            <a:r>
              <a:rPr lang="ru-RU" b="1" dirty="0" err="1" smtClean="0"/>
              <a:t>тьютора</a:t>
            </a:r>
            <a:r>
              <a:rPr lang="ru-RU" b="1" dirty="0" smtClean="0"/>
              <a:t> - </a:t>
            </a:r>
            <a:r>
              <a:rPr lang="ru-RU" sz="4400" b="1" dirty="0" smtClean="0"/>
              <a:t>научить подопечного планировать собственную деятельность, осуществлять ее анализ, самостоятельно ставить задачи собственного развития, намечать перспективы роста.</a:t>
            </a:r>
            <a:endParaRPr lang="ru-RU" sz="4400" b="1" dirty="0"/>
          </a:p>
        </p:txBody>
      </p:sp>
    </p:spTree>
    <p:extLst>
      <p:ext uri="{BB962C8B-B14F-4D97-AF65-F5344CB8AC3E}">
        <p14:creationId xmlns="" xmlns:p14="http://schemas.microsoft.com/office/powerpoint/2010/main" val="2535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ru-RU" sz="7100" b="1" dirty="0"/>
              <a:t>П</a:t>
            </a:r>
            <a:r>
              <a:rPr lang="ru-RU" sz="7100" b="1" dirty="0" smtClean="0"/>
              <a:t>ринцип модульности. </a:t>
            </a:r>
          </a:p>
          <a:p>
            <a:endParaRPr lang="ru-RU" sz="7100" b="1" dirty="0"/>
          </a:p>
          <a:p>
            <a:r>
              <a:rPr lang="ru-RU" sz="5400" b="1" dirty="0" smtClean="0"/>
              <a:t>Модуль понимается как завершенный цикл деятельности обучающихся. </a:t>
            </a:r>
          </a:p>
          <a:p>
            <a:endParaRPr lang="ru-RU" sz="5400" b="1" dirty="0" smtClean="0"/>
          </a:p>
          <a:p>
            <a:pPr marL="0" indent="0">
              <a:buNone/>
            </a:pPr>
            <a:r>
              <a:rPr lang="ru-RU" sz="5400" dirty="0" smtClean="0"/>
              <a:t>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068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811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dirty="0" smtClean="0"/>
          </a:p>
          <a:p>
            <a:r>
              <a:rPr lang="ru-RU" sz="4400" b="1" dirty="0" smtClean="0"/>
              <a:t>Базовые образовательные модули: </a:t>
            </a:r>
          </a:p>
          <a:p>
            <a:r>
              <a:rPr lang="ru-RU" b="1" dirty="0" smtClean="0"/>
              <a:t>исследовательский, </a:t>
            </a:r>
          </a:p>
          <a:p>
            <a:r>
              <a:rPr lang="ru-RU" b="1" dirty="0" smtClean="0"/>
              <a:t>коммуникативный (в центре внимания – общение), </a:t>
            </a:r>
          </a:p>
          <a:p>
            <a:r>
              <a:rPr lang="ru-RU" b="1" dirty="0" smtClean="0"/>
              <a:t>игровой (или ролевой – в котором знания получаются через живое действие).</a:t>
            </a:r>
          </a:p>
          <a:p>
            <a:pPr marL="0" indent="0">
              <a:buNone/>
            </a:pPr>
            <a:r>
              <a:rPr lang="ru-RU" b="1" dirty="0" smtClean="0"/>
              <a:t>  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67374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Задача </a:t>
            </a:r>
            <a:r>
              <a:rPr lang="ru-RU" b="1" dirty="0" err="1" smtClean="0"/>
              <a:t>тьютора</a:t>
            </a:r>
            <a:r>
              <a:rPr lang="ru-RU" b="1" dirty="0" smtClean="0"/>
              <a:t> при реализации принципа модульности – </a:t>
            </a:r>
            <a:r>
              <a:rPr lang="ru-RU" sz="6000" b="1" dirty="0" smtClean="0"/>
              <a:t>«провести» обучающегося через разные способы работы. 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18640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000" b="1" dirty="0" smtClean="0"/>
              <a:t>Гибкость</a:t>
            </a:r>
            <a:r>
              <a:rPr lang="ru-RU" b="1" dirty="0" smtClean="0"/>
              <a:t> - </a:t>
            </a:r>
            <a:r>
              <a:rPr lang="ru-RU" sz="4000" b="1" dirty="0" smtClean="0"/>
              <a:t>это проявляется в ориентации </a:t>
            </a:r>
            <a:r>
              <a:rPr lang="ru-RU" sz="4000" b="1" dirty="0" err="1" smtClean="0"/>
              <a:t>тьюторского</a:t>
            </a:r>
            <a:r>
              <a:rPr lang="ru-RU" sz="4000" b="1" dirty="0" smtClean="0"/>
              <a:t> сопровождения на расширение социальных контактов, неизменная поддержка инициативы в выборе способов деятельности.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174502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Непрерывность - </a:t>
            </a:r>
            <a:r>
              <a:rPr lang="ru-RU" sz="4000" b="1" dirty="0" smtClean="0"/>
              <a:t>позволяет обеспечить последовательность, цикличность, своевременность процесса развития познавательного интереса. 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184710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параметры деятельности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Тьютор</a:t>
            </a:r>
            <a:r>
              <a:rPr lang="ru-RU" b="1" dirty="0" smtClean="0"/>
              <a:t> помогает </a:t>
            </a:r>
            <a:r>
              <a:rPr lang="ru-RU" b="1" dirty="0" err="1" smtClean="0"/>
              <a:t>тьюторанту</a:t>
            </a:r>
            <a:r>
              <a:rPr lang="ru-RU" b="1" dirty="0" smtClean="0"/>
              <a:t> расширять  </a:t>
            </a:r>
            <a:r>
              <a:rPr lang="ru-RU" sz="4400" b="1" dirty="0" smtClean="0"/>
              <a:t>«образовательную географию»: </a:t>
            </a:r>
            <a:r>
              <a:rPr lang="ru-RU" b="1" dirty="0" smtClean="0"/>
              <a:t>учащийся в беседе с </a:t>
            </a:r>
            <a:r>
              <a:rPr lang="ru-RU" b="1" dirty="0" err="1" smtClean="0"/>
              <a:t>тьютором</a:t>
            </a:r>
            <a:r>
              <a:rPr lang="ru-RU" b="1" dirty="0" smtClean="0"/>
              <a:t> узнает о тех местах в социуме, где он может чему-либо научиться. Встречи, спецкурсы, тренинги, клубы, открытые семинары и конференции и т.п. </a:t>
            </a:r>
          </a:p>
          <a:p>
            <a:endParaRPr lang="ru-RU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93966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параметры деятельности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sz="5400" b="1" dirty="0" smtClean="0"/>
              <a:t>Чрезвычайно важно: </a:t>
            </a:r>
            <a:r>
              <a:rPr lang="ru-RU" b="1" dirty="0" smtClean="0"/>
              <a:t>педагог-</a:t>
            </a:r>
            <a:r>
              <a:rPr lang="ru-RU" b="1" dirty="0" err="1" smtClean="0"/>
              <a:t>тьютор</a:t>
            </a:r>
            <a:r>
              <a:rPr lang="ru-RU" b="1" dirty="0" smtClean="0"/>
              <a:t> не предоставляет готовые перечни, варианты учебных занятий, а рисует карту вместе с ребенком, опираясь на актуальный на данном этапе уровень осведомленности.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983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 smtClean="0"/>
              <a:t>«Развивайте свою непохожесть, свою законную странность!»</a:t>
            </a:r>
          </a:p>
          <a:p>
            <a:pPr marL="0" indent="0" algn="r">
              <a:buNone/>
            </a:pPr>
            <a:endParaRPr lang="ru-RU" sz="4800" b="1" dirty="0"/>
          </a:p>
          <a:p>
            <a:pPr marL="0" indent="0" algn="r">
              <a:buNone/>
            </a:pPr>
            <a:r>
              <a:rPr lang="ru-RU" sz="4800" b="1" dirty="0" smtClean="0"/>
              <a:t>Рене Шар (1907-1988 гг.)</a:t>
            </a:r>
            <a:endParaRPr lang="ru-RU" sz="4800" b="1" dirty="0"/>
          </a:p>
        </p:txBody>
      </p:sp>
    </p:spTree>
    <p:extLst>
      <p:ext uri="{BB962C8B-B14F-4D97-AF65-F5344CB8AC3E}">
        <p14:creationId xmlns="" xmlns:p14="http://schemas.microsoft.com/office/powerpoint/2010/main" val="30494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параметры деятельности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Обеспечение продвижения в границах учебного предмета. </a:t>
            </a:r>
            <a:r>
              <a:rPr lang="ru-RU" b="1" dirty="0" smtClean="0"/>
              <a:t>Проникновение учащегося в разные области специализированного знания. </a:t>
            </a:r>
          </a:p>
          <a:p>
            <a:endParaRPr lang="ru-RU" b="1" dirty="0"/>
          </a:p>
          <a:p>
            <a:r>
              <a:rPr lang="ru-RU" b="1" dirty="0" smtClean="0"/>
              <a:t>Задача </a:t>
            </a:r>
            <a:r>
              <a:rPr lang="ru-RU" b="1" dirty="0" err="1" smtClean="0"/>
              <a:t>тьютора</a:t>
            </a:r>
            <a:r>
              <a:rPr lang="ru-RU" b="1" dirty="0" smtClean="0"/>
              <a:t> – ввести юного исследователя в культурную традицию.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10687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основные параметры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600" b="1" dirty="0" smtClean="0"/>
              <a:t>Создание условий для осознания </a:t>
            </a:r>
            <a:r>
              <a:rPr lang="ru-RU" sz="3600" b="1" dirty="0" err="1" smtClean="0"/>
              <a:t>тьюторантом</a:t>
            </a:r>
            <a:r>
              <a:rPr lang="ru-RU" sz="3600" b="1" dirty="0" smtClean="0"/>
              <a:t> границ своих возможностей. </a:t>
            </a:r>
          </a:p>
          <a:p>
            <a:endParaRPr lang="ru-RU" sz="3600" b="1" dirty="0" smtClean="0"/>
          </a:p>
          <a:p>
            <a:r>
              <a:rPr lang="ru-RU" b="1" dirty="0" smtClean="0"/>
              <a:t>Задача </a:t>
            </a:r>
            <a:r>
              <a:rPr lang="ru-RU" b="1" dirty="0" err="1" smtClean="0"/>
              <a:t>тьютора</a:t>
            </a:r>
            <a:r>
              <a:rPr lang="ru-RU" b="1" dirty="0" smtClean="0"/>
              <a:t> – так построить совместную работу, чтобы ребенку стало ясно, с какими трудностями придется столкнуться и на какие собственные качества можно опереться, какой личный опыт использовать.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40741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ьюторство</a:t>
            </a:r>
            <a:r>
              <a:rPr lang="ru-RU" b="1" dirty="0" smtClean="0"/>
              <a:t> детей: этапы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диагностический, </a:t>
            </a:r>
          </a:p>
          <a:p>
            <a:r>
              <a:rPr lang="ru-RU" sz="5400" b="1" dirty="0" smtClean="0"/>
              <a:t>проектировочный, </a:t>
            </a:r>
          </a:p>
          <a:p>
            <a:r>
              <a:rPr lang="ru-RU" sz="5400" b="1" dirty="0" smtClean="0"/>
              <a:t>реализационный, </a:t>
            </a:r>
          </a:p>
          <a:p>
            <a:r>
              <a:rPr lang="ru-RU" sz="5400" b="1" dirty="0" smtClean="0"/>
              <a:t>аналитический. </a:t>
            </a:r>
            <a:endParaRPr lang="ru-RU" sz="5400" b="1" dirty="0"/>
          </a:p>
        </p:txBody>
      </p:sp>
    </p:spTree>
    <p:extLst>
      <p:ext uri="{BB962C8B-B14F-4D97-AF65-F5344CB8AC3E}">
        <p14:creationId xmlns="" xmlns:p14="http://schemas.microsoft.com/office/powerpoint/2010/main" val="185199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этапы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На диагностическом  этапе </a:t>
            </a:r>
            <a:r>
              <a:rPr lang="ru-RU" b="1" dirty="0" err="1" smtClean="0"/>
              <a:t>тьютор</a:t>
            </a:r>
            <a:r>
              <a:rPr lang="ru-RU" b="1" dirty="0" smtClean="0"/>
              <a:t> фиксирует первичный образовательный запрос учащегося, его интересы, склонности. Демонстрирует значимость интереса и перспективы совместной работы в этом направлении. Выясняет планы учащегося и образ желаемого будущего. </a:t>
            </a:r>
          </a:p>
          <a:p>
            <a:pPr marL="0" indent="0">
              <a:buNone/>
            </a:pPr>
            <a:endParaRPr lang="ru-RU" b="1" dirty="0"/>
          </a:p>
          <a:p>
            <a:r>
              <a:rPr lang="ru-RU" b="1" dirty="0" smtClean="0"/>
              <a:t>Учащийся готовит «Представление» выбранного интереса, рассказ о себе, историю возникновения интереса.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4718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этапы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П</a:t>
            </a:r>
            <a:r>
              <a:rPr lang="ru-RU" b="1" dirty="0" smtClean="0"/>
              <a:t>роектирование предстоящей работы. Организация сбора информации относительно зафиксированного познавательного интереса. </a:t>
            </a:r>
          </a:p>
          <a:p>
            <a:endParaRPr lang="ru-RU" b="1" dirty="0"/>
          </a:p>
          <a:p>
            <a:r>
              <a:rPr lang="ru-RU" b="1" dirty="0" err="1" smtClean="0"/>
              <a:t>Тьютор</a:t>
            </a:r>
            <a:r>
              <a:rPr lang="ru-RU" b="1" dirty="0" smtClean="0"/>
              <a:t> помогает выбрать ведущий образовательный стиль (модуль) и спланировать его освоение. Составляется так называемая «карта» интереса. Собирается тематический портфолио, посвященный данной теме. 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1817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этапы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П</a:t>
            </a:r>
            <a:r>
              <a:rPr lang="ru-RU" b="1" dirty="0" smtClean="0"/>
              <a:t>роектирование предстоящей работы. </a:t>
            </a:r>
            <a:endParaRPr lang="ru-RU" b="1" dirty="0"/>
          </a:p>
          <a:p>
            <a:r>
              <a:rPr lang="ru-RU" b="1" dirty="0" err="1" smtClean="0"/>
              <a:t>Тьютор</a:t>
            </a:r>
            <a:r>
              <a:rPr lang="ru-RU" b="1" dirty="0" smtClean="0"/>
              <a:t> проводит консультации, оказывает необходимую помощь в формулировании вопросов, сужении или расширении темы. </a:t>
            </a:r>
          </a:p>
          <a:p>
            <a:endParaRPr lang="ru-RU" b="1" dirty="0"/>
          </a:p>
          <a:p>
            <a:r>
              <a:rPr lang="ru-RU" b="1" dirty="0" smtClean="0"/>
              <a:t>Задача </a:t>
            </a:r>
            <a:r>
              <a:rPr lang="ru-RU" b="1" dirty="0" err="1" smtClean="0"/>
              <a:t>тьютора</a:t>
            </a:r>
            <a:r>
              <a:rPr lang="ru-RU" b="1" dirty="0" smtClean="0"/>
              <a:t> – поддержать самостоятельность мышления ребенка, активность, стремление отыскать собственный оригинальный способ решения поставленной задачи.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04378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этапы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Третий этап - собственно реализация образовательного поиска и представление найденных сведений, полученных результатов. </a:t>
            </a:r>
          </a:p>
          <a:p>
            <a:endParaRPr lang="ru-RU" b="1" dirty="0"/>
          </a:p>
          <a:p>
            <a:r>
              <a:rPr lang="ru-RU" b="1" dirty="0" err="1" smtClean="0"/>
              <a:t>Тьютор</a:t>
            </a:r>
            <a:r>
              <a:rPr lang="ru-RU" b="1" dirty="0" smtClean="0"/>
              <a:t> не вмешивается, оказывает консультации «по требованию».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46330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этапы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Аналитический (условно завершающий) этап направлен на самоанализ пройденного пути, достигнутых результатов. </a:t>
            </a:r>
          </a:p>
          <a:p>
            <a:endParaRPr lang="ru-RU" sz="4400" b="1" dirty="0"/>
          </a:p>
          <a:p>
            <a:r>
              <a:rPr lang="ru-RU" sz="4400" b="1" dirty="0" smtClean="0"/>
              <a:t>Планируется будущий поиск.</a:t>
            </a:r>
            <a:endParaRPr lang="ru-RU" sz="4400" b="1" dirty="0"/>
          </a:p>
        </p:txBody>
      </p:sp>
    </p:spTree>
    <p:extLst>
      <p:ext uri="{BB962C8B-B14F-4D97-AF65-F5344CB8AC3E}">
        <p14:creationId xmlns="" xmlns:p14="http://schemas.microsoft.com/office/powerpoint/2010/main" val="16093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инструментарий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Основной инструмент </a:t>
            </a:r>
            <a:r>
              <a:rPr lang="ru-RU" sz="4400" b="1" dirty="0" err="1" smtClean="0"/>
              <a:t>тьюторской</a:t>
            </a:r>
            <a:r>
              <a:rPr lang="ru-RU" sz="4400" b="1" dirty="0" smtClean="0"/>
              <a:t> работы – вопрос. </a:t>
            </a:r>
          </a:p>
          <a:p>
            <a:endParaRPr lang="ru-RU" sz="4400" b="1" dirty="0" smtClean="0"/>
          </a:p>
          <a:p>
            <a:r>
              <a:rPr lang="ru-RU" sz="4400" b="1" dirty="0" smtClean="0"/>
              <a:t>Базовая технология – индивидуальная встреча, консультация. </a:t>
            </a:r>
          </a:p>
          <a:p>
            <a:endParaRPr lang="ru-RU" sz="44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54017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инструментарий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r>
              <a:rPr lang="ru-RU" b="1" dirty="0" smtClean="0"/>
              <a:t>Результаты, «материальные следы» совместной работы учащегося с </a:t>
            </a:r>
            <a:r>
              <a:rPr lang="ru-RU" b="1" dirty="0" err="1" smtClean="0"/>
              <a:t>тьютором</a:t>
            </a:r>
            <a:r>
              <a:rPr lang="ru-RU" b="1" dirty="0" smtClean="0"/>
              <a:t> фиксируются и сохраняются в портфолио – специально структурированной папке. </a:t>
            </a:r>
          </a:p>
          <a:p>
            <a:endParaRPr lang="ru-RU" b="1" dirty="0" smtClean="0"/>
          </a:p>
          <a:p>
            <a:r>
              <a:rPr lang="ru-RU" b="1" dirty="0" smtClean="0"/>
              <a:t>Педагог-</a:t>
            </a:r>
            <a:r>
              <a:rPr lang="ru-RU" b="1" dirty="0" err="1" smtClean="0"/>
              <a:t>тьютор</a:t>
            </a:r>
            <a:r>
              <a:rPr lang="ru-RU" b="1" dirty="0" smtClean="0"/>
              <a:t> организует сбор и анализ портфолио учащимся и одновременно ведет собственный портфолио, фиксирующий применяемые педагогические стратегии и их эффективность.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649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понятия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sz="4800" b="1" dirty="0" smtClean="0"/>
              <a:t>Уникальность человека – </a:t>
            </a:r>
            <a:r>
              <a:rPr lang="ru-RU" sz="4000" b="1" dirty="0" smtClean="0"/>
              <a:t>всякий человек уникален, не похож на других и сам по себе и в смысле своего предназначения и его реализации.</a:t>
            </a:r>
          </a:p>
          <a:p>
            <a:endParaRPr lang="ru-RU" sz="4000" b="1" dirty="0" smtClean="0"/>
          </a:p>
          <a:p>
            <a:r>
              <a:rPr lang="ru-RU" sz="4000" b="1" u="sng" dirty="0" smtClean="0"/>
              <a:t>Поэтому проблема одарённых и неодарённых детей снимается.</a:t>
            </a:r>
            <a:endParaRPr lang="ru-RU" sz="4000" b="1" u="sng" dirty="0"/>
          </a:p>
        </p:txBody>
      </p:sp>
    </p:spTree>
    <p:extLst>
      <p:ext uri="{BB962C8B-B14F-4D97-AF65-F5344CB8AC3E}">
        <p14:creationId xmlns="" xmlns:p14="http://schemas.microsoft.com/office/powerpoint/2010/main" val="32387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институты реализации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Любые конкурсы, олимпиады, конференции и т.п. формы публичной презентации.</a:t>
            </a:r>
          </a:p>
          <a:p>
            <a:r>
              <a:rPr lang="ru-RU" b="1" dirty="0" smtClean="0"/>
              <a:t>Сайты, группы в социальных сетях.</a:t>
            </a:r>
          </a:p>
          <a:p>
            <a:r>
              <a:rPr lang="ru-RU" b="1" dirty="0" smtClean="0"/>
              <a:t>Чрезвычайно важно! – обратить внимание на культивирование форм публичной презентации в школе.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3386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институты реализации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изначально было направлено на стимулирование главным образом творческой, умственной деятельности.</a:t>
            </a:r>
          </a:p>
          <a:p>
            <a:endParaRPr lang="ru-RU" b="1" dirty="0"/>
          </a:p>
          <a:p>
            <a:r>
              <a:rPr lang="ru-RU" b="1" dirty="0" err="1" smtClean="0"/>
              <a:t>Чрезвачайно</a:t>
            </a:r>
            <a:r>
              <a:rPr lang="ru-RU" b="1" dirty="0" smtClean="0"/>
              <a:t> важно! – перенести </a:t>
            </a:r>
            <a:r>
              <a:rPr lang="ru-RU" b="1" dirty="0" err="1" smtClean="0"/>
              <a:t>тьюторство</a:t>
            </a:r>
            <a:r>
              <a:rPr lang="ru-RU" b="1" dirty="0" smtClean="0"/>
              <a:t> на стимулирование приобщения обучаемых к физическому труду: школьные мастерские, лаборатории, хозяйства по выращиванию культурных растений и т.п.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0858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основной принцип оценивания деятельности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Наличие на выходе продукта – текста, вещи, образа, института и документации (портфолио) его создания.</a:t>
            </a:r>
            <a:endParaRPr lang="ru-RU" sz="4800" b="1" dirty="0"/>
          </a:p>
        </p:txBody>
      </p:sp>
    </p:spTree>
    <p:extLst>
      <p:ext uri="{BB962C8B-B14F-4D97-AF65-F5344CB8AC3E}">
        <p14:creationId xmlns="" xmlns:p14="http://schemas.microsoft.com/office/powerpoint/2010/main" val="89558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понятия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ru-RU" sz="4800" b="1" dirty="0" smtClean="0"/>
              <a:t>«</a:t>
            </a:r>
            <a:r>
              <a:rPr lang="ru-RU" sz="4800" b="1" dirty="0" err="1" smtClean="0"/>
              <a:t>Тьютор</a:t>
            </a:r>
            <a:r>
              <a:rPr lang="ru-RU" sz="4800" b="1" dirty="0" smtClean="0"/>
              <a:t>» </a:t>
            </a:r>
            <a:r>
              <a:rPr lang="ru-RU" b="1" dirty="0" smtClean="0"/>
              <a:t>в переводе с английского – педагог-наставник. </a:t>
            </a:r>
          </a:p>
          <a:p>
            <a:endParaRPr lang="ru-RU" b="1" dirty="0" smtClean="0"/>
          </a:p>
          <a:p>
            <a:r>
              <a:rPr lang="ru-RU" b="1" dirty="0" smtClean="0"/>
              <a:t>Этимология слова «</a:t>
            </a:r>
            <a:r>
              <a:rPr lang="ru-RU" b="1" dirty="0" err="1" smtClean="0"/>
              <a:t>тьютор</a:t>
            </a:r>
            <a:r>
              <a:rPr lang="ru-RU" b="1" dirty="0" smtClean="0"/>
              <a:t>» - </a:t>
            </a:r>
            <a:r>
              <a:rPr lang="ru-RU" b="1" dirty="0" err="1" smtClean="0"/>
              <a:t>tutor</a:t>
            </a:r>
            <a:r>
              <a:rPr lang="ru-RU" b="1" dirty="0" smtClean="0"/>
              <a:t> (от латинского глагола </a:t>
            </a:r>
            <a:r>
              <a:rPr lang="ru-RU" b="1" dirty="0" err="1" smtClean="0"/>
              <a:t>tueor</a:t>
            </a:r>
            <a:r>
              <a:rPr lang="ru-RU" b="1" dirty="0" smtClean="0"/>
              <a:t> - «смотреть», «надзирать») связана с понятиями – «защитник», «покровитель», «страж». </a:t>
            </a:r>
          </a:p>
        </p:txBody>
      </p:sp>
    </p:spTree>
    <p:extLst>
      <p:ext uri="{BB962C8B-B14F-4D97-AF65-F5344CB8AC3E}">
        <p14:creationId xmlns="" xmlns:p14="http://schemas.microsoft.com/office/powerpoint/2010/main" val="414321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понятия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Тьютор</a:t>
            </a:r>
            <a:r>
              <a:rPr lang="ru-RU" b="1" dirty="0" smtClean="0"/>
              <a:t>» в переводе с английского – педагог-наставник. </a:t>
            </a:r>
          </a:p>
          <a:p>
            <a:endParaRPr lang="ru-RU" b="1" dirty="0" smtClean="0"/>
          </a:p>
          <a:p>
            <a:r>
              <a:rPr lang="ru-RU" b="1" dirty="0" smtClean="0"/>
              <a:t>Этимология слова «</a:t>
            </a:r>
            <a:r>
              <a:rPr lang="ru-RU" b="1" dirty="0" err="1" smtClean="0"/>
              <a:t>тьютор</a:t>
            </a:r>
            <a:r>
              <a:rPr lang="ru-RU" b="1" dirty="0" smtClean="0"/>
              <a:t>» - </a:t>
            </a:r>
            <a:r>
              <a:rPr lang="ru-RU" b="1" dirty="0" err="1" smtClean="0"/>
              <a:t>tutor</a:t>
            </a:r>
            <a:r>
              <a:rPr lang="ru-RU" b="1" dirty="0" smtClean="0"/>
              <a:t> (от латинского глагола </a:t>
            </a:r>
            <a:r>
              <a:rPr lang="ru-RU" b="1" dirty="0" err="1" smtClean="0"/>
              <a:t>tueor</a:t>
            </a:r>
            <a:r>
              <a:rPr lang="ru-RU" b="1" dirty="0" smtClean="0"/>
              <a:t> - «смотреть», «надзирать») связана с понятиями – «защитник», «покровитель», «страж». </a:t>
            </a:r>
          </a:p>
        </p:txBody>
      </p:sp>
    </p:spTree>
    <p:extLst>
      <p:ext uri="{BB962C8B-B14F-4D97-AF65-F5344CB8AC3E}">
        <p14:creationId xmlns="" xmlns:p14="http://schemas.microsoft.com/office/powerpoint/2010/main" val="78915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понятия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ru-RU" sz="4800" b="1" dirty="0" err="1" smtClean="0"/>
              <a:t>Тьюторант</a:t>
            </a:r>
            <a:r>
              <a:rPr lang="ru-RU" b="1" dirty="0" smtClean="0"/>
              <a:t> </a:t>
            </a:r>
            <a:r>
              <a:rPr lang="ru-RU" sz="3600" b="1" dirty="0" smtClean="0"/>
              <a:t>– подопечный, ребёнок с которым работает </a:t>
            </a:r>
            <a:r>
              <a:rPr lang="ru-RU" sz="3600" b="1" dirty="0" err="1" smtClean="0"/>
              <a:t>тьютор</a:t>
            </a:r>
            <a:r>
              <a:rPr lang="ru-RU" sz="3600" b="1" dirty="0" smtClean="0"/>
              <a:t>.</a:t>
            </a:r>
          </a:p>
          <a:p>
            <a:endParaRPr lang="ru-RU" sz="3600" b="1" dirty="0"/>
          </a:p>
          <a:p>
            <a:r>
              <a:rPr lang="ru-RU" sz="3600" b="1" dirty="0" smtClean="0"/>
              <a:t>Главная задача </a:t>
            </a:r>
            <a:r>
              <a:rPr lang="ru-RU" sz="3600" b="1" dirty="0" err="1" smtClean="0"/>
              <a:t>тьютора</a:t>
            </a:r>
            <a:r>
              <a:rPr lang="ru-RU" sz="3600" b="1" dirty="0" smtClean="0"/>
              <a:t> по отношению к подопечному – помочь ему открыть себя себе через открытие мира.</a:t>
            </a:r>
          </a:p>
        </p:txBody>
      </p:sp>
    </p:spTree>
    <p:extLst>
      <p:ext uri="{BB962C8B-B14F-4D97-AF65-F5344CB8AC3E}">
        <p14:creationId xmlns="" xmlns:p14="http://schemas.microsoft.com/office/powerpoint/2010/main" val="209880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понятия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5400" b="1" dirty="0" err="1" smtClean="0"/>
              <a:t>Тьюторство</a:t>
            </a:r>
            <a:r>
              <a:rPr lang="ru-RU" sz="5400" b="1" dirty="0" smtClean="0"/>
              <a:t> </a:t>
            </a:r>
            <a:r>
              <a:rPr lang="ru-RU" sz="4400" b="1" dirty="0" smtClean="0"/>
              <a:t>– индивидуализация процесса образования в соответствии с уникальными особенностями подопечного.</a:t>
            </a:r>
          </a:p>
        </p:txBody>
      </p:sp>
    </p:spTree>
    <p:extLst>
      <p:ext uri="{BB962C8B-B14F-4D97-AF65-F5344CB8AC3E}">
        <p14:creationId xmlns="" xmlns:p14="http://schemas.microsoft.com/office/powerpoint/2010/main" val="110956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понятия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ru-RU" sz="4000" b="1" dirty="0" smtClean="0"/>
              <a:t>Индивидуальная образовательная программа (индивидуальный образовательный маршрут) </a:t>
            </a:r>
            <a:r>
              <a:rPr lang="ru-RU" b="1" dirty="0" smtClean="0"/>
              <a:t>– постоянно корректируемая система действий, направленная на открытие подопечным себя себе через открытие мира, исходя из своих особенностей (своей уникальности)</a:t>
            </a:r>
          </a:p>
        </p:txBody>
      </p:sp>
    </p:spTree>
    <p:extLst>
      <p:ext uri="{BB962C8B-B14F-4D97-AF65-F5344CB8AC3E}">
        <p14:creationId xmlns="" xmlns:p14="http://schemas.microsoft.com/office/powerpoint/2010/main" val="641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Тьюторство</a:t>
            </a:r>
            <a:r>
              <a:rPr lang="ru-RU" b="1" dirty="0" smtClean="0"/>
              <a:t> детей: принципы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Принцип индивидуализации </a:t>
            </a:r>
            <a:r>
              <a:rPr lang="ru-RU" b="1" dirty="0" smtClean="0"/>
              <a:t>состоит в том, что каждый из обучающихся проходит собственный путь к освоению того знания, которое именно для него является более необходимым.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6332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995</Words>
  <Application>Microsoft Office PowerPoint</Application>
  <PresentationFormat>Экран (4:3)</PresentationFormat>
  <Paragraphs>111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Тьюторство детей</vt:lpstr>
      <vt:lpstr>Тьюторство детей</vt:lpstr>
      <vt:lpstr>Тьюторство детей: понятия</vt:lpstr>
      <vt:lpstr>Тьюторство детей: понятия</vt:lpstr>
      <vt:lpstr>Тьюторство детей: понятия</vt:lpstr>
      <vt:lpstr>Тьюторство детей: понятия</vt:lpstr>
      <vt:lpstr>Тьюторство детей: понятия</vt:lpstr>
      <vt:lpstr>Тьюторство детей: понятия</vt:lpstr>
      <vt:lpstr>Тьюторство детей: принципы</vt:lpstr>
      <vt:lpstr>Тьюторство детей: принципы</vt:lpstr>
      <vt:lpstr>Тьюторство детей: принципы</vt:lpstr>
      <vt:lpstr>Тьюторство детей: принципы</vt:lpstr>
      <vt:lpstr>Тьюторство детей: принципы</vt:lpstr>
      <vt:lpstr>Тьюторство детей: принципы</vt:lpstr>
      <vt:lpstr>Тьюторство детей: принципы</vt:lpstr>
      <vt:lpstr>Тьюторство детей: принципы</vt:lpstr>
      <vt:lpstr>Тьюторство детей: принципы</vt:lpstr>
      <vt:lpstr>Тьюторство детей: параметры деятельности</vt:lpstr>
      <vt:lpstr>Тьюторство детей: параметры деятельности</vt:lpstr>
      <vt:lpstr>Тьюторство детей: параметры деятельности</vt:lpstr>
      <vt:lpstr>Тьюторство детей: основные параметры </vt:lpstr>
      <vt:lpstr>ьюторство детей: этапы</vt:lpstr>
      <vt:lpstr>Тьюторство детей: этапы</vt:lpstr>
      <vt:lpstr>Тьюторство детей: этапы</vt:lpstr>
      <vt:lpstr>Тьюторство детей: этапы</vt:lpstr>
      <vt:lpstr>Тьюторство детей: этапы</vt:lpstr>
      <vt:lpstr>Тьюторство детей: этапы</vt:lpstr>
      <vt:lpstr>Тьюторство детей: инструментарий</vt:lpstr>
      <vt:lpstr>Тьюторство детей: инструментарий</vt:lpstr>
      <vt:lpstr>Тьюторство детей: институты реализации</vt:lpstr>
      <vt:lpstr>Тьюторство детей: институты реализации</vt:lpstr>
      <vt:lpstr>Тьюторство детей: основной принцип оценивания деятельности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Тьюторство детей</dc:title>
  <dc:creator>History_red</dc:creator>
  <cp:lastModifiedBy>777</cp:lastModifiedBy>
  <cp:revision>10</cp:revision>
  <dcterms:created xsi:type="dcterms:W3CDTF">2015-03-22T06:54:52Z</dcterms:created>
  <dcterms:modified xsi:type="dcterms:W3CDTF">2015-04-13T09:16:29Z</dcterms:modified>
</cp:coreProperties>
</file>